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v5NikRX2vcjBJqEcL61hCQ" hashData="L9tq1r/hLhB5Vb+ffanX0L7pKvA" cryptProvider="" algIdExt="0" algIdExtSource="" cryptProviderTypeExt="0" cryptProviderTypeExtSourc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64452" autoAdjust="0"/>
  </p:normalViewPr>
  <p:slideViewPr>
    <p:cSldViewPr snapToGrid="0">
      <p:cViewPr varScale="1">
        <p:scale>
          <a:sx n="57" d="100"/>
          <a:sy n="57" d="100"/>
        </p:scale>
        <p:origin x="-23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1959A-FB78-4385-9964-066B4F95D2CB}" type="datetimeFigureOut">
              <a:rPr lang="en-CA" smtClean="0"/>
              <a:pPr/>
              <a:t>11/04/2018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A0E0B-87D0-4A2F-8338-C2A3EB4281CA}" type="slidenum">
              <a:rPr lang="en-CA" smtClean="0"/>
              <a:pPr/>
              <a:t>‹#›</a:t>
            </a:fld>
            <a:endParaRPr lang="en-CA"/>
          </a:p>
        </p:txBody>
      </p:sp>
    </p:spTree>
    <p:extLst>
      <p:ext uri="{BB962C8B-B14F-4D97-AF65-F5344CB8AC3E}">
        <p14:creationId xmlns:p14="http://schemas.microsoft.com/office/powerpoint/2010/main" xmlns="" val="323681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  TIME</a:t>
            </a:r>
            <a:r>
              <a:rPr lang="en-CA" dirty="0"/>
              <a:t> – 20 MINUTES</a:t>
            </a:r>
          </a:p>
          <a:p>
            <a:r>
              <a:rPr lang="en-CA" b="1" baseline="0" dirty="0"/>
              <a:t>DISCUSS ANATOMY OF THE EYE</a:t>
            </a:r>
          </a:p>
          <a:p>
            <a:r>
              <a:rPr lang="en-CA" baseline="0" dirty="0"/>
              <a:t>Pupil, iris, sclera, cornea, behind the eye- retina, optic nerve.</a:t>
            </a:r>
          </a:p>
          <a:p>
            <a:endParaRPr lang="en-CA" dirty="0"/>
          </a:p>
        </p:txBody>
      </p:sp>
      <p:sp>
        <p:nvSpPr>
          <p:cNvPr id="4" name="Slide Number Placeholder 3"/>
          <p:cNvSpPr>
            <a:spLocks noGrp="1"/>
          </p:cNvSpPr>
          <p:nvPr>
            <p:ph type="sldNum" sz="quarter" idx="10"/>
          </p:nvPr>
        </p:nvSpPr>
        <p:spPr/>
        <p:txBody>
          <a:bodyPr/>
          <a:lstStyle/>
          <a:p>
            <a:fld id="{AA4A0E0B-87D0-4A2F-8338-C2A3EB4281CA}" type="slidenum">
              <a:rPr lang="en-CA" smtClean="0"/>
              <a:pPr/>
              <a:t>1</a:t>
            </a:fld>
            <a:endParaRPr lang="en-CA"/>
          </a:p>
        </p:txBody>
      </p:sp>
    </p:spTree>
    <p:extLst>
      <p:ext uri="{BB962C8B-B14F-4D97-AF65-F5344CB8AC3E}">
        <p14:creationId xmlns:p14="http://schemas.microsoft.com/office/powerpoint/2010/main" xmlns="" val="267000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PREVENTION:  </a:t>
            </a:r>
            <a:r>
              <a:rPr lang="en-CA" b="0" dirty="0"/>
              <a:t>Use eye protection at work or home when there may be flying debris or when there is bright light (welding, sun)</a:t>
            </a:r>
          </a:p>
          <a:p>
            <a:r>
              <a:rPr lang="en-CA" b="0" dirty="0"/>
              <a:t>Keep all</a:t>
            </a:r>
            <a:r>
              <a:rPr lang="en-CA" b="0" baseline="0" dirty="0"/>
              <a:t> safety guards on machinery. Be trained on using machinery before using it. Keep a clear area around your working area to minimize accidents.</a:t>
            </a:r>
          </a:p>
          <a:p>
            <a:r>
              <a:rPr lang="en-CA" b="0" baseline="0" dirty="0"/>
              <a:t>Use Safety glasses! </a:t>
            </a:r>
          </a:p>
          <a:p>
            <a:r>
              <a:rPr lang="en-CA" b="0" baseline="0" dirty="0"/>
              <a:t>If injury is minor, attempt to examine eye. Always wash hands or wear gloves. Support casualty’s head. Lying down if possible.</a:t>
            </a:r>
            <a:endParaRPr lang="en-CA" dirty="0"/>
          </a:p>
          <a:p>
            <a:r>
              <a:rPr lang="en-CA" b="1" baseline="0" dirty="0"/>
              <a:t>INJURY COULD BE CAUSED BY:</a:t>
            </a:r>
          </a:p>
          <a:p>
            <a:r>
              <a:rPr lang="en-CA" b="1" baseline="0" dirty="0"/>
              <a:t>LOOSE PARTICLES/DEBRIS    </a:t>
            </a:r>
          </a:p>
          <a:p>
            <a:r>
              <a:rPr lang="en-CA" baseline="0" dirty="0"/>
              <a:t>S&amp;S:   Red, tearing, pain, poor vision</a:t>
            </a:r>
          </a:p>
          <a:p>
            <a:r>
              <a:rPr lang="en-CA" baseline="0" dirty="0"/>
              <a:t>FIRST AID:   Have casualty attempt to remove particle only if can be seen. Have casualty pull upper lid down over lower eyelid. Wipe lower eyelid with clean cloth. Rinse for 5-10 </a:t>
            </a:r>
            <a:r>
              <a:rPr lang="en-CA" baseline="0" dirty="0" err="1"/>
              <a:t>mins</a:t>
            </a:r>
            <a:r>
              <a:rPr lang="en-CA" baseline="0" dirty="0"/>
              <a:t> or until vision clears. Do not attempt to remove an embedded object, anything on the centre (cornea) or stuck to the </a:t>
            </a:r>
            <a:r>
              <a:rPr lang="en-CA" baseline="0" dirty="0" err="1"/>
              <a:t>eyball.YEBALL</a:t>
            </a:r>
            <a:endParaRPr lang="en-CA" baseline="0" dirty="0"/>
          </a:p>
          <a:p>
            <a:r>
              <a:rPr lang="en-CA" b="1" baseline="0" dirty="0"/>
              <a:t>INTERNAL BLEEDING: BRUISING AROUND EYE-</a:t>
            </a:r>
            <a:r>
              <a:rPr lang="en-CA" b="0" baseline="0" dirty="0"/>
              <a:t>If vision clear, apply cold to bruised area</a:t>
            </a:r>
          </a:p>
          <a:p>
            <a:r>
              <a:rPr lang="en-CA" b="1" baseline="0" dirty="0"/>
              <a:t>EXTERNAL BLEEDING: </a:t>
            </a:r>
            <a:r>
              <a:rPr lang="en-CA" b="0" baseline="0" dirty="0"/>
              <a:t>Use gauze pads and direct pressure. If minor wound, ensure vision clear. More serious go to hospital.</a:t>
            </a:r>
          </a:p>
          <a:p>
            <a:r>
              <a:rPr lang="en-CA" b="1" baseline="0" dirty="0"/>
              <a:t>STUCK TO EYEBALL OR EMBEDDED IN EYEBALL: </a:t>
            </a:r>
            <a:r>
              <a:rPr lang="en-CA" b="0" baseline="0" dirty="0"/>
              <a:t>Place bulky material around object (roller gauze) to limit movement. Cover both eyes to limit movement and further damage to eye.</a:t>
            </a:r>
          </a:p>
          <a:p>
            <a:r>
              <a:rPr lang="en-CA" b="1" baseline="0" dirty="0"/>
              <a:t>EMBEDDED OBJECT AROUND EYE AREA: </a:t>
            </a:r>
            <a:r>
              <a:rPr lang="en-CA" b="0" baseline="0" dirty="0"/>
              <a:t>SAME</a:t>
            </a:r>
          </a:p>
          <a:p>
            <a:r>
              <a:rPr lang="en-CA" b="1" baseline="0" dirty="0"/>
              <a:t>EXTRUDED EYEBALL: </a:t>
            </a:r>
            <a:r>
              <a:rPr lang="en-CA" b="0" baseline="0" dirty="0"/>
              <a:t>A lot of force required. Suspect head/spinal. Do not attempt to place it back in. Cover with empty paper cup. Tape cup in place on face. Have them close their eyes and cover uninjured eye to minimize movement and prevent further injury.</a:t>
            </a:r>
            <a:endParaRPr lang="en-CA" b="1" baseline="0" dirty="0"/>
          </a:p>
        </p:txBody>
      </p:sp>
      <p:sp>
        <p:nvSpPr>
          <p:cNvPr id="4" name="Slide Number Placeholder 3"/>
          <p:cNvSpPr>
            <a:spLocks noGrp="1"/>
          </p:cNvSpPr>
          <p:nvPr>
            <p:ph type="sldNum" sz="quarter" idx="10"/>
          </p:nvPr>
        </p:nvSpPr>
        <p:spPr/>
        <p:txBody>
          <a:bodyPr/>
          <a:lstStyle/>
          <a:p>
            <a:fld id="{AA4A0E0B-87D0-4A2F-8338-C2A3EB4281CA}" type="slidenum">
              <a:rPr lang="en-CA" smtClean="0"/>
              <a:pPr/>
              <a:t>2</a:t>
            </a:fld>
            <a:endParaRPr lang="en-CA"/>
          </a:p>
        </p:txBody>
      </p:sp>
    </p:spTree>
    <p:extLst>
      <p:ext uri="{BB962C8B-B14F-4D97-AF65-F5344CB8AC3E}">
        <p14:creationId xmlns:p14="http://schemas.microsoft.com/office/powerpoint/2010/main" xmlns="" val="306802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INJURY COULD BE CAUSED BY:</a:t>
            </a:r>
          </a:p>
          <a:p>
            <a:r>
              <a:rPr lang="en-CA" b="1" baseline="0" dirty="0"/>
              <a:t>LOOSE PARTICLES/DEBRIS    </a:t>
            </a:r>
          </a:p>
          <a:p>
            <a:r>
              <a:rPr lang="en-CA" baseline="0" dirty="0" err="1"/>
              <a:t>S&amp;S</a:t>
            </a:r>
            <a:r>
              <a:rPr lang="en-CA" baseline="0" dirty="0"/>
              <a:t>:   Red, tearing, pain, poor vision</a:t>
            </a:r>
          </a:p>
          <a:p>
            <a:r>
              <a:rPr lang="en-CA" baseline="0" dirty="0"/>
              <a:t>FIRST AID:   Have casualty attempt to remove particle only if can be seen. Have casualty pull upper lid down over lower eyelid. Wipe lower eyelid with clean cloth. Rinse for 5-10 mins or until vision clears. Do not attempt to remove an embedded object, anything on the centre (cornea) or stuck to the </a:t>
            </a:r>
            <a:r>
              <a:rPr lang="en-CA" baseline="0" dirty="0" err="1"/>
              <a:t>eyball</a:t>
            </a:r>
            <a:r>
              <a:rPr lang="en-CA" baseline="0" dirty="0"/>
              <a:t>.</a:t>
            </a:r>
          </a:p>
          <a:p>
            <a:r>
              <a:rPr lang="en-CA" b="1" baseline="0" dirty="0"/>
              <a:t>INTERNAL BLEEDING: BRUISING AROUND EYE-</a:t>
            </a:r>
            <a:r>
              <a:rPr lang="en-CA" b="0" baseline="0" dirty="0"/>
              <a:t>If vision clear, apply cold to bruised area</a:t>
            </a:r>
          </a:p>
          <a:p>
            <a:r>
              <a:rPr lang="en-CA" b="1" baseline="0" dirty="0"/>
              <a:t>EXTERNAL BLEEDING: </a:t>
            </a:r>
            <a:r>
              <a:rPr lang="en-CA" b="0" baseline="0" dirty="0"/>
              <a:t>Use gauze pads and direct pressure. If minor wound, ensure vision clear. More serious go to hospital.</a:t>
            </a:r>
          </a:p>
          <a:p>
            <a:r>
              <a:rPr lang="en-CA" b="1" baseline="0" dirty="0"/>
              <a:t>STUCK TO EYEBALL OR EMBEDDED IN EYEBALL: </a:t>
            </a:r>
            <a:r>
              <a:rPr lang="en-CA" b="0" baseline="0" dirty="0"/>
              <a:t>Place bulky material around object (roller gauze) to limit movement. Cover both eyes to limit movement and further damage to eye.</a:t>
            </a:r>
          </a:p>
          <a:p>
            <a:r>
              <a:rPr lang="en-CA" b="1" baseline="0" dirty="0"/>
              <a:t>EMBEDDED OBJECT AROUND EYE AREA: </a:t>
            </a:r>
            <a:r>
              <a:rPr lang="en-CA" b="0" baseline="0" dirty="0"/>
              <a:t>SAME</a:t>
            </a:r>
          </a:p>
          <a:p>
            <a:r>
              <a:rPr lang="en-CA" b="1" baseline="0" dirty="0"/>
              <a:t>EXTRUDED EYEBALL: </a:t>
            </a:r>
            <a:r>
              <a:rPr lang="en-CA" b="0" baseline="0" dirty="0"/>
              <a:t>A lot of force required. Suspect head/spinal. Do not attempt to place it back in. Cover with empty paper cup. Tape cup in place on face. </a:t>
            </a:r>
            <a:endParaRPr lang="en-CA" b="1" baseline="0" dirty="0"/>
          </a:p>
        </p:txBody>
      </p:sp>
      <p:sp>
        <p:nvSpPr>
          <p:cNvPr id="4" name="Slide Number Placeholder 3"/>
          <p:cNvSpPr>
            <a:spLocks noGrp="1"/>
          </p:cNvSpPr>
          <p:nvPr>
            <p:ph type="sldNum" sz="quarter" idx="10"/>
          </p:nvPr>
        </p:nvSpPr>
        <p:spPr/>
        <p:txBody>
          <a:bodyPr/>
          <a:lstStyle/>
          <a:p>
            <a:fld id="{AA4A0E0B-87D0-4A2F-8338-C2A3EB4281CA}" type="slidenum">
              <a:rPr lang="en-CA" smtClean="0"/>
              <a:pPr/>
              <a:t>3</a:t>
            </a:fld>
            <a:endParaRPr lang="en-CA"/>
          </a:p>
        </p:txBody>
      </p:sp>
    </p:spTree>
    <p:extLst>
      <p:ext uri="{BB962C8B-B14F-4D97-AF65-F5344CB8AC3E}">
        <p14:creationId xmlns:p14="http://schemas.microsoft.com/office/powerpoint/2010/main" xmlns="" val="246436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BURNS</a:t>
            </a:r>
            <a:r>
              <a:rPr lang="en-CA" dirty="0"/>
              <a:t>: From Chemicals and Welding torches</a:t>
            </a:r>
          </a:p>
          <a:p>
            <a:r>
              <a:rPr lang="en-CA" b="1" baseline="0" dirty="0"/>
              <a:t>CHEMICAL:</a:t>
            </a:r>
            <a:endParaRPr lang="en-CA" b="1" dirty="0"/>
          </a:p>
          <a:p>
            <a:r>
              <a:rPr lang="en-CA" dirty="0"/>
              <a:t>S&amp;S: Painful, tearing,</a:t>
            </a:r>
            <a:r>
              <a:rPr lang="en-CA" baseline="0" dirty="0"/>
              <a:t> unable to open eye</a:t>
            </a:r>
          </a:p>
          <a:p>
            <a:r>
              <a:rPr lang="en-CA" b="1" dirty="0"/>
              <a:t>CHEMICALS:  </a:t>
            </a:r>
            <a:r>
              <a:rPr lang="en-CA" b="0" dirty="0"/>
              <a:t>Remove excess chemical with gloved hand. For dry or liquid, rinse affected eyes in room temp water for 15-20 </a:t>
            </a:r>
            <a:r>
              <a:rPr lang="en-CA" b="0" dirty="0" err="1"/>
              <a:t>mins</a:t>
            </a:r>
            <a:r>
              <a:rPr lang="en-CA" b="0" dirty="0"/>
              <a:t>. Assist casualty to keep eyelid open for this. Cover both eyes gently with moist gauze. Take MSDS </a:t>
            </a:r>
            <a:r>
              <a:rPr lang="en-CA" b="0"/>
              <a:t>to hospital</a:t>
            </a:r>
            <a:endParaRPr lang="en-CA" b="0" baseline="0" dirty="0"/>
          </a:p>
          <a:p>
            <a:r>
              <a:rPr lang="en-CA" b="1" baseline="0" dirty="0"/>
              <a:t>WELDING: </a:t>
            </a:r>
            <a:r>
              <a:rPr lang="en-CA" b="0" baseline="0" dirty="0"/>
              <a:t>Welder’s flash can damage eyes. Wear proper eye protection. Have casualty sit down. Cover both eyes with cool, moist cloths. Change the cloths often to maintain cool temp for best pain relief. Get medical help.</a:t>
            </a:r>
            <a:endParaRPr lang="en-CA" b="1" baseline="0" dirty="0"/>
          </a:p>
        </p:txBody>
      </p:sp>
      <p:sp>
        <p:nvSpPr>
          <p:cNvPr id="4" name="Slide Number Placeholder 3"/>
          <p:cNvSpPr>
            <a:spLocks noGrp="1"/>
          </p:cNvSpPr>
          <p:nvPr>
            <p:ph type="sldNum" sz="quarter" idx="10"/>
          </p:nvPr>
        </p:nvSpPr>
        <p:spPr/>
        <p:txBody>
          <a:bodyPr/>
          <a:lstStyle/>
          <a:p>
            <a:fld id="{AA4A0E0B-87D0-4A2F-8338-C2A3EB4281CA}" type="slidenum">
              <a:rPr lang="en-CA" smtClean="0"/>
              <a:pPr/>
              <a:t>4</a:t>
            </a:fld>
            <a:endParaRPr lang="en-CA"/>
          </a:p>
        </p:txBody>
      </p:sp>
    </p:spTree>
    <p:extLst>
      <p:ext uri="{BB962C8B-B14F-4D97-AF65-F5344CB8AC3E}">
        <p14:creationId xmlns:p14="http://schemas.microsoft.com/office/powerpoint/2010/main" xmlns="" val="174674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t>Have </a:t>
            </a:r>
            <a:r>
              <a:rPr lang="en-CA" b="0" baseline="0" dirty="0" err="1"/>
              <a:t>caualtyclose</a:t>
            </a:r>
            <a:r>
              <a:rPr lang="en-CA" b="0" baseline="0" dirty="0"/>
              <a:t> their eyes and cover uninjured eye to minimize movement and prevent further injury.</a:t>
            </a:r>
            <a:endParaRPr lang="en-CA" b="1" baseline="0" dirty="0"/>
          </a:p>
          <a:p>
            <a:endParaRPr lang="en-CA" dirty="0"/>
          </a:p>
        </p:txBody>
      </p:sp>
      <p:sp>
        <p:nvSpPr>
          <p:cNvPr id="4" name="Slide Number Placeholder 3"/>
          <p:cNvSpPr>
            <a:spLocks noGrp="1"/>
          </p:cNvSpPr>
          <p:nvPr>
            <p:ph type="sldNum" sz="quarter" idx="10"/>
          </p:nvPr>
        </p:nvSpPr>
        <p:spPr/>
        <p:txBody>
          <a:bodyPr/>
          <a:lstStyle/>
          <a:p>
            <a:fld id="{AA4A0E0B-87D0-4A2F-8338-C2A3EB4281CA}" type="slidenum">
              <a:rPr lang="en-CA" smtClean="0"/>
              <a:pPr/>
              <a:t>5</a:t>
            </a:fld>
            <a:endParaRPr lang="en-CA"/>
          </a:p>
        </p:txBody>
      </p:sp>
    </p:spTree>
    <p:extLst>
      <p:ext uri="{BB962C8B-B14F-4D97-AF65-F5344CB8AC3E}">
        <p14:creationId xmlns:p14="http://schemas.microsoft.com/office/powerpoint/2010/main" xmlns="" val="415827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WHMIS training from 1988 until February 2015. The transitional information is known as WHMIS</a:t>
            </a:r>
            <a:r>
              <a:rPr lang="en-CA" baseline="0" dirty="0"/>
              <a:t> 2105 until June 2017 to ensure WHMIS 2015 is taught a combination of WHMIS and GHS. Starting in June 2018 until </a:t>
            </a:r>
            <a:r>
              <a:rPr lang="en-CA" dirty="0"/>
              <a:t>Dec 1 2018 the final phase</a:t>
            </a:r>
            <a:r>
              <a:rPr lang="en-CA" baseline="0" dirty="0"/>
              <a:t> is brought in when call Canadian employees must be trained in WHMIS 2015 that includes GHS</a:t>
            </a:r>
            <a:endParaRPr lang="en-CA" dirty="0"/>
          </a:p>
        </p:txBody>
      </p:sp>
      <p:sp>
        <p:nvSpPr>
          <p:cNvPr id="4" name="Slide Number Placeholder 3"/>
          <p:cNvSpPr>
            <a:spLocks noGrp="1"/>
          </p:cNvSpPr>
          <p:nvPr>
            <p:ph type="sldNum" sz="quarter" idx="10"/>
          </p:nvPr>
        </p:nvSpPr>
        <p:spPr/>
        <p:txBody>
          <a:bodyPr/>
          <a:lstStyle/>
          <a:p>
            <a:fld id="{AA4A0E0B-87D0-4A2F-8338-C2A3EB4281CA}" type="slidenum">
              <a:rPr lang="en-CA" smtClean="0"/>
              <a:pPr/>
              <a:t>6</a:t>
            </a:fld>
            <a:endParaRPr lang="en-CA"/>
          </a:p>
        </p:txBody>
      </p:sp>
    </p:spTree>
    <p:extLst>
      <p:ext uri="{BB962C8B-B14F-4D97-AF65-F5344CB8AC3E}">
        <p14:creationId xmlns:p14="http://schemas.microsoft.com/office/powerpoint/2010/main" xmlns="" val="92614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90C3A-93BB-4CDB-83C1-89935C963268}"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200438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69A1E-9B10-475D-90C9-FCCEEEAEEC41}"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24473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EA0C8E-6D45-4C62-A528-585A5547B45D}"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19280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213F1-2D6E-4641-BBC1-459CA3F52FB6}"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307014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CE2978-F530-4E6F-9F7E-66A35F25C15C}"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368021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9019C-3B06-4D83-9051-0EAC221321D6}"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355029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9E13E-188E-4F43-B766-B23C675D2EF2}" type="datetime1">
              <a:rPr lang="en-CA" smtClean="0"/>
              <a:pPr/>
              <a:t>11/04/2018</a:t>
            </a:fld>
            <a:endParaRPr lang="en-CA"/>
          </a:p>
        </p:txBody>
      </p:sp>
      <p:sp>
        <p:nvSpPr>
          <p:cNvPr id="8" name="Footer Placeholder 7"/>
          <p:cNvSpPr>
            <a:spLocks noGrp="1"/>
          </p:cNvSpPr>
          <p:nvPr>
            <p:ph type="ftr" sz="quarter" idx="11"/>
          </p:nvPr>
        </p:nvSpPr>
        <p:spPr/>
        <p:txBody>
          <a:bodyPr/>
          <a:lstStyle/>
          <a:p>
            <a:r>
              <a:rPr lang="en-CA"/>
              <a:t>Life's Emergency Training 2016</a:t>
            </a:r>
          </a:p>
        </p:txBody>
      </p:sp>
      <p:sp>
        <p:nvSpPr>
          <p:cNvPr id="9" name="Slide Number Placeholder 8"/>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334240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7E78A2-631F-4D54-9717-BC18000C5106}" type="datetime1">
              <a:rPr lang="en-CA" smtClean="0"/>
              <a:pPr/>
              <a:t>11/04/2018</a:t>
            </a:fld>
            <a:endParaRPr lang="en-CA"/>
          </a:p>
        </p:txBody>
      </p:sp>
      <p:sp>
        <p:nvSpPr>
          <p:cNvPr id="4" name="Footer Placeholder 3"/>
          <p:cNvSpPr>
            <a:spLocks noGrp="1"/>
          </p:cNvSpPr>
          <p:nvPr>
            <p:ph type="ftr" sz="quarter" idx="11"/>
          </p:nvPr>
        </p:nvSpPr>
        <p:spPr/>
        <p:txBody>
          <a:bodyPr/>
          <a:lstStyle/>
          <a:p>
            <a:r>
              <a:rPr lang="en-CA"/>
              <a:t>Life's Emergency Training 2016</a:t>
            </a:r>
          </a:p>
        </p:txBody>
      </p:sp>
      <p:sp>
        <p:nvSpPr>
          <p:cNvPr id="5" name="Slide Number Placeholder 4"/>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212952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CCA77-93B1-487D-B2A8-6281367C7DDC}" type="datetime1">
              <a:rPr lang="en-CA" smtClean="0"/>
              <a:pPr/>
              <a:t>11/04/2018</a:t>
            </a:fld>
            <a:endParaRPr lang="en-CA"/>
          </a:p>
        </p:txBody>
      </p:sp>
      <p:sp>
        <p:nvSpPr>
          <p:cNvPr id="3" name="Footer Placeholder 2"/>
          <p:cNvSpPr>
            <a:spLocks noGrp="1"/>
          </p:cNvSpPr>
          <p:nvPr>
            <p:ph type="ftr" sz="quarter" idx="11"/>
          </p:nvPr>
        </p:nvSpPr>
        <p:spPr/>
        <p:txBody>
          <a:bodyPr/>
          <a:lstStyle/>
          <a:p>
            <a:r>
              <a:rPr lang="en-CA"/>
              <a:t>Life's Emergency Training 2016</a:t>
            </a:r>
          </a:p>
        </p:txBody>
      </p:sp>
      <p:sp>
        <p:nvSpPr>
          <p:cNvPr id="4" name="Slide Number Placeholder 3"/>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97270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09F52-2202-43FC-8D38-BA067EADBD20}"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94071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852E43-C5DB-4233-932D-35469B693BA3}"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269873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61D93-0539-488E-A6B8-9F9CD3A2B7FF}" type="datetime1">
              <a:rPr lang="en-CA" smtClean="0"/>
              <a:pPr/>
              <a:t>11/04/2018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Life's Emergency Training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ED584-CF2D-49A7-98FB-95C7A25FE661}" type="slidenum">
              <a:rPr lang="en-CA" smtClean="0"/>
              <a:pPr/>
              <a:t>‹#›</a:t>
            </a:fld>
            <a:endParaRPr lang="en-CA"/>
          </a:p>
        </p:txBody>
      </p:sp>
    </p:spTree>
    <p:extLst>
      <p:ext uri="{BB962C8B-B14F-4D97-AF65-F5344CB8AC3E}">
        <p14:creationId xmlns:p14="http://schemas.microsoft.com/office/powerpoint/2010/main" xmlns="" val="4009935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999" y="308119"/>
            <a:ext cx="6858000" cy="1094653"/>
          </a:xfrm>
        </p:spPr>
        <p:txBody>
          <a:bodyPr>
            <a:normAutofit/>
          </a:bodyPr>
          <a:lstStyle/>
          <a:p>
            <a:r>
              <a:rPr lang="en-CA" sz="4400" b="1" dirty="0">
                <a:latin typeface="Garamond" panose="02020404030301010803" pitchFamily="18" charset="0"/>
              </a:rPr>
              <a:t>Eye Injuries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9659" t="5664" r="2159" b="8905"/>
          <a:stretch/>
        </p:blipFill>
        <p:spPr>
          <a:xfrm>
            <a:off x="1528502" y="1485901"/>
            <a:ext cx="6286501" cy="4058681"/>
          </a:xfrm>
          <a:prstGeom prst="rect">
            <a:avLst/>
          </a:prstGeom>
          <a:ln>
            <a:noFill/>
          </a:ln>
          <a:effectLst>
            <a:softEdge rad="112500"/>
          </a:effectLst>
        </p:spPr>
      </p:pic>
      <p:sp>
        <p:nvSpPr>
          <p:cNvPr id="6" name="Rectangle 5"/>
          <p:cNvSpPr/>
          <p:nvPr/>
        </p:nvSpPr>
        <p:spPr>
          <a:xfrm>
            <a:off x="145473" y="135082"/>
            <a:ext cx="8894618" cy="64319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4"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229985" y="6096000"/>
            <a:ext cx="2133600" cy="762000"/>
          </a:xfrm>
          <a:prstGeom prst="rect">
            <a:avLst/>
          </a:prstGeom>
        </p:spPr>
      </p:pic>
    </p:spTree>
    <p:extLst>
      <p:ext uri="{BB962C8B-B14F-4D97-AF65-F5344CB8AC3E}">
        <p14:creationId xmlns:p14="http://schemas.microsoft.com/office/powerpoint/2010/main" xmlns="" val="290379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12513"/>
            <a:ext cx="7886700" cy="1325563"/>
          </a:xfrm>
        </p:spPr>
        <p:txBody>
          <a:bodyPr/>
          <a:lstStyle/>
          <a:p>
            <a:pPr algn="ctr"/>
            <a:r>
              <a:rPr lang="en-CA" b="1" dirty="0">
                <a:latin typeface="Garamond" panose="02020404030301010803" pitchFamily="18" charset="0"/>
              </a:rPr>
              <a:t>Eye Injuries</a:t>
            </a:r>
          </a:p>
        </p:txBody>
      </p:sp>
      <p:sp>
        <p:nvSpPr>
          <p:cNvPr id="8" name="Rectangle 7"/>
          <p:cNvSpPr/>
          <p:nvPr/>
        </p:nvSpPr>
        <p:spPr>
          <a:xfrm>
            <a:off x="197441" y="210523"/>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57950" y="6253064"/>
            <a:ext cx="2057400" cy="365125"/>
          </a:xfrm>
        </p:spPr>
        <p:txBody>
          <a:bodyPr/>
          <a:lstStyle/>
          <a:p>
            <a:fld id="{21036CD7-8A89-4C36-8826-635AC63052D9}" type="slidenum">
              <a:rPr lang="en-CA" smtClean="0"/>
              <a:pPr/>
              <a:t>2</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2740" y="748820"/>
            <a:ext cx="2106297" cy="278031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Content Placeholder 6"/>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l="36099" t="1180" r="564" b="-1180"/>
          <a:stretch/>
        </p:blipFill>
        <p:spPr>
          <a:xfrm>
            <a:off x="983610" y="1072585"/>
            <a:ext cx="1988321" cy="2507384"/>
          </a:xfrm>
          <a:prstGeom prst="rect">
            <a:avLst/>
          </a:prstGeom>
          <a:ln>
            <a:noFill/>
          </a:ln>
          <a:effectLst>
            <a:softEdge rad="112500"/>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xmlns="" val="0"/>
              </a:ext>
            </a:extLst>
          </a:blip>
          <a:srcRect b="47427"/>
          <a:stretch/>
        </p:blipFill>
        <p:spPr>
          <a:xfrm>
            <a:off x="3152498" y="2314972"/>
            <a:ext cx="3058947" cy="1214160"/>
          </a:xfrm>
          <a:prstGeom prst="rect">
            <a:avLst/>
          </a:prstGeom>
          <a:ln>
            <a:noFill/>
          </a:ln>
          <a:effectLst>
            <a:softEdge rad="112500"/>
          </a:effectLst>
        </p:spPr>
      </p:pic>
      <p:pic>
        <p:nvPicPr>
          <p:cNvPr id="10" name="Picture 9"/>
          <p:cNvPicPr>
            <a:picLocks noChangeAspect="1"/>
          </p:cNvPicPr>
          <p:nvPr/>
        </p:nvPicPr>
        <p:blipFill rotWithShape="1">
          <a:blip r:embed="rId6">
            <a:extLst>
              <a:ext uri="{28A0092B-C50C-407E-A947-70E740481C1C}">
                <a14:useLocalDpi xmlns:a14="http://schemas.microsoft.com/office/drawing/2010/main" xmlns="" val="0"/>
              </a:ext>
            </a:extLst>
          </a:blip>
          <a:srcRect l="13751"/>
          <a:stretch/>
        </p:blipFill>
        <p:spPr>
          <a:xfrm>
            <a:off x="4991237" y="4055901"/>
            <a:ext cx="2933426" cy="2267405"/>
          </a:xfrm>
          <a:prstGeom prst="rect">
            <a:avLst/>
          </a:prstGeom>
          <a:ln>
            <a:noFill/>
          </a:ln>
          <a:effectLst>
            <a:softEdge rad="112500"/>
          </a:effectLst>
        </p:spPr>
      </p:pic>
      <p:pic>
        <p:nvPicPr>
          <p:cNvPr id="12" name="Picture 11"/>
          <p:cNvPicPr>
            <a:picLocks noChangeAspect="1"/>
          </p:cNvPicPr>
          <p:nvPr/>
        </p:nvPicPr>
        <p:blipFill rotWithShape="1">
          <a:blip r:embed="rId7">
            <a:extLst>
              <a:ext uri="{28A0092B-C50C-407E-A947-70E740481C1C}">
                <a14:useLocalDpi xmlns:a14="http://schemas.microsoft.com/office/drawing/2010/main" xmlns="" val="0"/>
              </a:ext>
            </a:extLst>
          </a:blip>
          <a:srcRect r="3240" b="11580"/>
          <a:stretch/>
        </p:blipFill>
        <p:spPr>
          <a:xfrm>
            <a:off x="1095444" y="3996953"/>
            <a:ext cx="3346151" cy="2293309"/>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234319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40879"/>
            <a:ext cx="7886700" cy="1191666"/>
          </a:xfrm>
        </p:spPr>
        <p:txBody>
          <a:bodyPr/>
          <a:lstStyle/>
          <a:p>
            <a:pPr algn="ctr"/>
            <a:r>
              <a:rPr lang="en-CA" b="1" dirty="0">
                <a:latin typeface="Garamond" panose="02020404030301010803" pitchFamily="18" charset="0"/>
              </a:rPr>
              <a:t>Eye Injuries</a:t>
            </a:r>
            <a:endParaRPr lang="en-CA" dirty="0">
              <a:latin typeface="Garamond" panose="02020404030301010803" pitchFamily="18" charset="0"/>
            </a:endParaRPr>
          </a:p>
        </p:txBody>
      </p:sp>
      <p:sp>
        <p:nvSpPr>
          <p:cNvPr id="8" name="Rectangle 7"/>
          <p:cNvSpPr/>
          <p:nvPr/>
        </p:nvSpPr>
        <p:spPr>
          <a:xfrm>
            <a:off x="179512" y="242137"/>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3</a:t>
            </a:fld>
            <a:endParaRPr lang="en-CA" dirty="0"/>
          </a:p>
        </p:txBody>
      </p:sp>
      <p:sp>
        <p:nvSpPr>
          <p:cNvPr id="4" name="TextBox 3"/>
          <p:cNvSpPr txBox="1"/>
          <p:nvPr/>
        </p:nvSpPr>
        <p:spPr>
          <a:xfrm>
            <a:off x="378446" y="1233626"/>
            <a:ext cx="4630958" cy="4524315"/>
          </a:xfrm>
          <a:prstGeom prst="rect">
            <a:avLst/>
          </a:prstGeom>
          <a:noFill/>
        </p:spPr>
        <p:txBody>
          <a:bodyPr wrap="square" rtlCol="0">
            <a:spAutoFit/>
          </a:bodyPr>
          <a:lstStyle/>
          <a:p>
            <a:r>
              <a:rPr lang="en-CA" sz="3600" dirty="0">
                <a:latin typeface="Garamond" panose="02020404030301010803" pitchFamily="18" charset="0"/>
              </a:rPr>
              <a:t>First Aid Treatment</a:t>
            </a:r>
          </a:p>
          <a:p>
            <a:endParaRPr lang="en-CA" sz="3600" dirty="0">
              <a:latin typeface="Garamond" panose="02020404030301010803" pitchFamily="18" charset="0"/>
            </a:endParaRPr>
          </a:p>
          <a:p>
            <a:pPr marL="268288" indent="-268288">
              <a:buFont typeface="Arial" panose="020B0604020202020204" pitchFamily="34" charset="0"/>
              <a:buChar char="•"/>
            </a:pPr>
            <a:r>
              <a:rPr lang="en-CA" sz="3600" dirty="0">
                <a:latin typeface="Garamond" panose="02020404030301010803" pitchFamily="18" charset="0"/>
              </a:rPr>
              <a:t>Apply ice to face area</a:t>
            </a:r>
          </a:p>
          <a:p>
            <a:pPr marL="268288" indent="-268288">
              <a:buFont typeface="Arial" panose="020B0604020202020204" pitchFamily="34" charset="0"/>
              <a:buChar char="•"/>
            </a:pPr>
            <a:r>
              <a:rPr lang="en-CA" sz="3600" dirty="0">
                <a:latin typeface="Garamond" panose="02020404030301010803" pitchFamily="18" charset="0"/>
              </a:rPr>
              <a:t>Never apply pressure to eyeball</a:t>
            </a:r>
          </a:p>
          <a:p>
            <a:pPr marL="268288" indent="-268288">
              <a:buFont typeface="Arial" panose="020B0604020202020204" pitchFamily="34" charset="0"/>
              <a:buChar char="•"/>
            </a:pPr>
            <a:r>
              <a:rPr lang="en-CA" sz="3600" dirty="0">
                <a:latin typeface="Garamond" panose="02020404030301010803" pitchFamily="18" charset="0"/>
              </a:rPr>
              <a:t>Never replace dislodged eyeball</a:t>
            </a:r>
          </a:p>
          <a:p>
            <a:pPr marL="268288" indent="-268288">
              <a:buFont typeface="Arial" panose="020B0604020202020204" pitchFamily="34" charset="0"/>
              <a:buChar char="•"/>
            </a:pPr>
            <a:endParaRPr lang="en-CA" sz="3600" dirty="0">
              <a:latin typeface="Garamond" panose="02020404030301010803" pitchFamily="18" charset="0"/>
            </a:endParaRP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40291" t="-1270" r="5201" b="1270"/>
          <a:stretch/>
        </p:blipFill>
        <p:spPr>
          <a:xfrm>
            <a:off x="5009404" y="1839279"/>
            <a:ext cx="3505946" cy="4351338"/>
          </a:xfrm>
          <a:prstGeom prst="rect">
            <a:avLst/>
          </a:prstGeom>
          <a:ln>
            <a:noFill/>
          </a:ln>
          <a:effectLst>
            <a:softEdge rad="112500"/>
          </a:effectLst>
        </p:spPr>
      </p:pic>
      <p:sp>
        <p:nvSpPr>
          <p:cNvPr id="11" name="Footer Placeholder 10"/>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338287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40879"/>
            <a:ext cx="7886700" cy="1191666"/>
          </a:xfrm>
        </p:spPr>
        <p:txBody>
          <a:bodyPr/>
          <a:lstStyle/>
          <a:p>
            <a:pPr algn="ctr"/>
            <a:r>
              <a:rPr lang="en-CA" b="1" dirty="0">
                <a:latin typeface="Garamond" panose="02020404030301010803" pitchFamily="18" charset="0"/>
              </a:rPr>
              <a:t>Eye Injuries</a:t>
            </a:r>
            <a:endParaRPr lang="en-CA" dirty="0">
              <a:latin typeface="Garamond" panose="02020404030301010803" pitchFamily="18" charset="0"/>
            </a:endParaRPr>
          </a:p>
        </p:txBody>
      </p:sp>
      <p:sp>
        <p:nvSpPr>
          <p:cNvPr id="8" name="Rectangle 7"/>
          <p:cNvSpPr/>
          <p:nvPr/>
        </p:nvSpPr>
        <p:spPr>
          <a:xfrm>
            <a:off x="179512" y="232949"/>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4</a:t>
            </a:fld>
            <a:endParaRPr lang="en-CA" dirty="0"/>
          </a:p>
        </p:txBody>
      </p:sp>
      <p:sp>
        <p:nvSpPr>
          <p:cNvPr id="4" name="TextBox 3"/>
          <p:cNvSpPr txBox="1"/>
          <p:nvPr/>
        </p:nvSpPr>
        <p:spPr>
          <a:xfrm>
            <a:off x="755576" y="1207778"/>
            <a:ext cx="3780420" cy="646331"/>
          </a:xfrm>
          <a:prstGeom prst="rect">
            <a:avLst/>
          </a:prstGeom>
          <a:noFill/>
        </p:spPr>
        <p:txBody>
          <a:bodyPr wrap="square" rtlCol="0">
            <a:spAutoFit/>
          </a:bodyPr>
          <a:lstStyle/>
          <a:p>
            <a:r>
              <a:rPr lang="en-CA" sz="3600" dirty="0">
                <a:latin typeface="Garamond" panose="02020404030301010803" pitchFamily="18" charset="0"/>
              </a:rPr>
              <a:t>First Aid Treatment</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28650" y="2059027"/>
            <a:ext cx="3528482" cy="3911843"/>
          </a:xfrm>
          <a:prstGeom prst="rect">
            <a:avLst/>
          </a:prstGeom>
          <a:ln>
            <a:noFill/>
          </a:ln>
          <a:effectLst>
            <a:softEdge rad="11250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xmlns="" val="0"/>
              </a:ext>
            </a:extLst>
          </a:blip>
          <a:srcRect t="8669" r="21383"/>
          <a:stretch/>
        </p:blipFill>
        <p:spPr>
          <a:xfrm>
            <a:off x="4611148" y="2194936"/>
            <a:ext cx="3693604" cy="3640024"/>
          </a:xfrm>
          <a:prstGeom prst="rect">
            <a:avLst/>
          </a:prstGeom>
          <a:ln>
            <a:noFill/>
          </a:ln>
          <a:effectLst>
            <a:softEdge rad="112500"/>
          </a:effectLst>
        </p:spPr>
      </p:pic>
      <p:sp>
        <p:nvSpPr>
          <p:cNvPr id="2" name="Footer Placeholder 1"/>
          <p:cNvSpPr>
            <a:spLocks noGrp="1"/>
          </p:cNvSpPr>
          <p:nvPr>
            <p:ph type="ftr" sz="quarter" idx="11"/>
          </p:nvPr>
        </p:nvSpPr>
        <p:spPr>
          <a:xfrm>
            <a:off x="3028950" y="6356351"/>
            <a:ext cx="3086100" cy="365125"/>
          </a:xfrm>
        </p:spPr>
        <p:txBody>
          <a:bodyPr/>
          <a:lstStyle/>
          <a:p>
            <a:r>
              <a:rPr lang="en-CA" dirty="0"/>
              <a:t>Life's Emergency Training 2016</a:t>
            </a:r>
          </a:p>
        </p:txBody>
      </p:sp>
    </p:spTree>
    <p:extLst>
      <p:ext uri="{BB962C8B-B14F-4D97-AF65-F5344CB8AC3E}">
        <p14:creationId xmlns:p14="http://schemas.microsoft.com/office/powerpoint/2010/main" xmlns="" val="103022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Eye Injuries</a:t>
            </a:r>
            <a:endParaRPr lang="en-CA" dirty="0">
              <a:latin typeface="Garamond" panose="02020404030301010803" pitchFamily="18" charset="0"/>
            </a:endParaRPr>
          </a:p>
        </p:txBody>
      </p:sp>
      <p:sp>
        <p:nvSpPr>
          <p:cNvPr id="8" name="Rectangle 7"/>
          <p:cNvSpPr/>
          <p:nvPr/>
        </p:nvSpPr>
        <p:spPr>
          <a:xfrm>
            <a:off x="179512" y="237323"/>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5</a:t>
            </a:fld>
            <a:endParaRPr lang="en-CA" dirty="0"/>
          </a:p>
        </p:txBody>
      </p:sp>
      <p:sp>
        <p:nvSpPr>
          <p:cNvPr id="4" name="TextBox 3"/>
          <p:cNvSpPr txBox="1"/>
          <p:nvPr/>
        </p:nvSpPr>
        <p:spPr>
          <a:xfrm>
            <a:off x="251520" y="1556792"/>
            <a:ext cx="5145670" cy="4524315"/>
          </a:xfrm>
          <a:prstGeom prst="rect">
            <a:avLst/>
          </a:prstGeom>
          <a:noFill/>
        </p:spPr>
        <p:txBody>
          <a:bodyPr wrap="square" rtlCol="0">
            <a:spAutoFit/>
          </a:bodyPr>
          <a:lstStyle/>
          <a:p>
            <a:r>
              <a:rPr lang="en-CA" sz="3600" dirty="0">
                <a:latin typeface="Garamond" panose="02020404030301010803" pitchFamily="18" charset="0"/>
              </a:rPr>
              <a:t>First Aid Treatment</a:t>
            </a:r>
          </a:p>
          <a:p>
            <a:endParaRPr lang="en-CA" sz="3600" dirty="0">
              <a:latin typeface="Garamond" panose="02020404030301010803" pitchFamily="18" charset="0"/>
            </a:endParaRPr>
          </a:p>
          <a:p>
            <a:pPr marL="268288" indent="-268288">
              <a:buFont typeface="Arial" panose="020B0604020202020204" pitchFamily="34" charset="0"/>
              <a:buChar char="•"/>
            </a:pPr>
            <a:r>
              <a:rPr lang="en-CA" sz="3600" dirty="0">
                <a:latin typeface="Garamond" panose="02020404030301010803" pitchFamily="18" charset="0"/>
              </a:rPr>
              <a:t>Always use moist gauze if directly on eye</a:t>
            </a:r>
          </a:p>
          <a:p>
            <a:pPr marL="268288" indent="-268288">
              <a:buFont typeface="Arial" panose="020B0604020202020204" pitchFamily="34" charset="0"/>
              <a:buChar char="•"/>
            </a:pPr>
            <a:r>
              <a:rPr lang="en-CA" sz="3600" dirty="0">
                <a:latin typeface="Garamond" panose="02020404030301010803" pitchFamily="18" charset="0"/>
              </a:rPr>
              <a:t>Attempt to cover both casualty’s injured and uninjured eyes</a:t>
            </a:r>
          </a:p>
          <a:p>
            <a:pPr marL="571500" indent="-571500">
              <a:buFont typeface="Arial" panose="020B0604020202020204" pitchFamily="34" charset="0"/>
              <a:buChar char="•"/>
            </a:pPr>
            <a:endParaRPr lang="en-CA" sz="3600" dirty="0">
              <a:latin typeface="Garamond" panose="02020404030301010803" pitchFamily="18"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2778" b="96875" l="27344" r="73828">
                        <a14:foregroundMark x1="37695" y1="56597" x2="30273" y2="95486"/>
                        <a14:foregroundMark x1="39063" y1="38542" x2="49023" y2="16667"/>
                        <a14:foregroundMark x1="61914" y1="42708" x2="72852" y2="64583"/>
                        <a14:foregroundMark x1="43164" y1="22917" x2="28906" y2="81597"/>
                        <a14:foregroundMark x1="29297" y1="89931" x2="29297" y2="89931"/>
                      </a14:backgroundRemoval>
                    </a14:imgEffect>
                    <a14:imgEffect>
                      <a14:colorTemperature colorTemp="5900"/>
                    </a14:imgEffect>
                  </a14:imgLayer>
                </a14:imgProps>
              </a:ext>
              <a:ext uri="{28A0092B-C50C-407E-A947-70E740481C1C}">
                <a14:useLocalDpi xmlns:a14="http://schemas.microsoft.com/office/drawing/2010/main" xmlns="" val="0"/>
              </a:ext>
            </a:extLst>
          </a:blip>
          <a:srcRect l="28456" r="27901"/>
          <a:stretch/>
        </p:blipFill>
        <p:spPr>
          <a:xfrm>
            <a:off x="5112060" y="2131278"/>
            <a:ext cx="2122759" cy="2736000"/>
          </a:xfrm>
          <a:prstGeom prst="rect">
            <a:avLst/>
          </a:prstGeom>
          <a:ln>
            <a:noFill/>
          </a:ln>
          <a:effectLst>
            <a:softEdge rad="112500"/>
          </a:effectLst>
        </p:spPr>
      </p:pic>
      <p:pic>
        <p:nvPicPr>
          <p:cNvPr id="1027" name="Picture 3" descr="C:\Users\Kathryn\Google Drive\Business Pictures\20141026_194132.jpg"/>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14113" b="96371" l="30296" r="89448">
                        <a14:foregroundMark x1="89448" y1="78360" x2="89448" y2="78360"/>
                      </a14:backgroundRemoval>
                    </a14:imgEffect>
                  </a14:imgLayer>
                </a14:imgProps>
              </a:ext>
              <a:ext uri="{28A0092B-C50C-407E-A947-70E740481C1C}">
                <a14:useLocalDpi xmlns:a14="http://schemas.microsoft.com/office/drawing/2010/main" xmlns="" val="0"/>
              </a:ext>
            </a:extLst>
          </a:blip>
          <a:srcRect l="31320" t="11539" r="27455"/>
          <a:stretch/>
        </p:blipFill>
        <p:spPr bwMode="auto">
          <a:xfrm>
            <a:off x="6725354" y="3378204"/>
            <a:ext cx="2144199" cy="273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76508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Eye Injuries</a:t>
            </a:r>
            <a:endParaRPr lang="en-CA" dirty="0">
              <a:latin typeface="Garamond" panose="02020404030301010803" pitchFamily="18" charset="0"/>
            </a:endParaRPr>
          </a:p>
        </p:txBody>
      </p:sp>
      <p:sp>
        <p:nvSpPr>
          <p:cNvPr id="8" name="Rectangle 7"/>
          <p:cNvSpPr/>
          <p:nvPr/>
        </p:nvSpPr>
        <p:spPr>
          <a:xfrm>
            <a:off x="179512" y="237324"/>
            <a:ext cx="8712968" cy="6329731"/>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6</a:t>
            </a:fld>
            <a:endParaRPr lang="en-CA" dirty="0"/>
          </a:p>
        </p:txBody>
      </p:sp>
      <p:sp>
        <p:nvSpPr>
          <p:cNvPr id="7" name="Footer Placeholder 6"/>
          <p:cNvSpPr>
            <a:spLocks noGrp="1"/>
          </p:cNvSpPr>
          <p:nvPr>
            <p:ph type="ftr" sz="quarter" idx="11"/>
          </p:nvPr>
        </p:nvSpPr>
        <p:spPr>
          <a:xfrm>
            <a:off x="3078827" y="6156846"/>
            <a:ext cx="3086100" cy="365125"/>
          </a:xfrm>
        </p:spPr>
        <p:txBody>
          <a:bodyPr/>
          <a:lstStyle/>
          <a:p>
            <a:r>
              <a:rPr lang="en-CA" dirty="0"/>
              <a:t>Life's Emergency Training 2016</a:t>
            </a:r>
          </a:p>
        </p:txBody>
      </p:sp>
      <p:pic>
        <p:nvPicPr>
          <p:cNvPr id="9" name="Picture 8"/>
          <p:cNvPicPr>
            <a:picLocks noChangeAspect="1"/>
          </p:cNvPicPr>
          <p:nvPr/>
        </p:nvPicPr>
        <p:blipFill rotWithShape="1">
          <a:blip r:embed="rId3">
            <a:extLst>
              <a:ext uri="{28A0092B-C50C-407E-A947-70E740481C1C}">
                <a14:useLocalDpi xmlns:a14="http://schemas.microsoft.com/office/drawing/2010/main" xmlns="" val="0"/>
              </a:ext>
            </a:extLst>
          </a:blip>
          <a:srcRect r="4202"/>
          <a:stretch/>
        </p:blipFill>
        <p:spPr>
          <a:xfrm rot="20913547">
            <a:off x="752087" y="2080008"/>
            <a:ext cx="3248437" cy="33909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04555" y="2316294"/>
            <a:ext cx="4041028" cy="2020514"/>
          </a:xfrm>
          <a:prstGeom prst="rect">
            <a:avLst/>
          </a:prstGeom>
        </p:spPr>
      </p:pic>
      <p:pic>
        <p:nvPicPr>
          <p:cNvPr id="10" name="Picture 9"/>
          <p:cNvPicPr/>
          <p:nvPr/>
        </p:nvPicPr>
        <p:blipFill>
          <a:blip r:embed="rId5"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313113" y="6096000"/>
            <a:ext cx="2133600" cy="762000"/>
          </a:xfrm>
          <a:prstGeom prst="rect">
            <a:avLst/>
          </a:prstGeom>
        </p:spPr>
      </p:pic>
    </p:spTree>
    <p:extLst>
      <p:ext uri="{BB962C8B-B14F-4D97-AF65-F5344CB8AC3E}">
        <p14:creationId xmlns:p14="http://schemas.microsoft.com/office/powerpoint/2010/main" xmlns="" val="29596137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386</TotalTime>
  <Words>779</Words>
  <Application>Microsoft Office PowerPoint</Application>
  <PresentationFormat>On-screen Show (4:3)</PresentationFormat>
  <Paragraphs>64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Eye Injuries</vt:lpstr>
      <vt:lpstr>Eye Injuries</vt:lpstr>
      <vt:lpstr>Eye Injuries</vt:lpstr>
      <vt:lpstr>Eye Injuries</vt:lpstr>
      <vt:lpstr>Eye Injuries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Davies</dc:creator>
  <cp:lastModifiedBy>Owner</cp:lastModifiedBy>
  <cp:revision>21</cp:revision>
  <dcterms:created xsi:type="dcterms:W3CDTF">2015-01-21T22:41:47Z</dcterms:created>
  <dcterms:modified xsi:type="dcterms:W3CDTF">2018-04-11T16:01:00Z</dcterms:modified>
</cp:coreProperties>
</file>